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92" r:id="rId7"/>
    <p:sldId id="271" r:id="rId8"/>
    <p:sldId id="287" r:id="rId9"/>
    <p:sldId id="269" r:id="rId10"/>
    <p:sldId id="288" r:id="rId11"/>
    <p:sldId id="290" r:id="rId12"/>
    <p:sldId id="261" r:id="rId13"/>
    <p:sldId id="285" r:id="rId14"/>
    <p:sldId id="262" r:id="rId15"/>
    <p:sldId id="263" r:id="rId16"/>
    <p:sldId id="286" r:id="rId17"/>
    <p:sldId id="277" r:id="rId18"/>
    <p:sldId id="282" r:id="rId19"/>
  </p:sldIdLst>
  <p:sldSz cx="10691813" cy="7559675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wynar Sławomir" initials="CS" lastIdx="1" clrIdx="0">
    <p:extLst>
      <p:ext uri="{19B8F6BF-5375-455C-9EA6-DF929625EA0E}">
        <p15:presenceInfo xmlns:p15="http://schemas.microsoft.com/office/powerpoint/2012/main" userId="S-1-5-21-3756686867-893174319-3700931214-4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Arkusz1!$A$2:$A$14</c:f>
              <c:strCache>
                <c:ptCount val="13"/>
                <c:pt idx="0">
                  <c:v>ZIELONE BIESZCZADY</c:v>
                </c:pt>
                <c:pt idx="1">
                  <c:v>PARTNERSTWO 5 GMIN</c:v>
                </c:pt>
                <c:pt idx="2">
                  <c:v>ZIEMIA PRZEMYSKA</c:v>
                </c:pt>
                <c:pt idx="3">
                  <c:v>LIWOCZ</c:v>
                </c:pt>
                <c:pt idx="4">
                  <c:v>ZIEMIA ŁAŃCUCKA</c:v>
                </c:pt>
                <c:pt idx="5">
                  <c:v>KRAINA NAFTY</c:v>
                </c:pt>
                <c:pt idx="6">
                  <c:v>POGÓRZE PRZEMYSKO DYNOWSKIE</c:v>
                </c:pt>
                <c:pt idx="7">
                  <c:v>ZIEMIA BRZEZOWSKA</c:v>
                </c:pt>
                <c:pt idx="8">
                  <c:v>CZARNORZECKO - STRZYŻOWSKA</c:v>
                </c:pt>
                <c:pt idx="9">
                  <c:v>TRYGON</c:v>
                </c:pt>
                <c:pt idx="10">
                  <c:v>DORZECZE MLECZKI</c:v>
                </c:pt>
                <c:pt idx="11">
                  <c:v>REGION SANU I TRZEBOŚNICY</c:v>
                </c:pt>
                <c:pt idx="12">
                  <c:v>NASZE BIESZCZADY</c:v>
                </c:pt>
              </c:strCache>
            </c:strRef>
          </c:cat>
          <c:val>
            <c:numRef>
              <c:f>Arkusz1!$B$2:$B$14</c:f>
              <c:numCache>
                <c:formatCode>0%</c:formatCode>
                <c:ptCount val="13"/>
                <c:pt idx="0">
                  <c:v>2.67</c:v>
                </c:pt>
                <c:pt idx="1">
                  <c:v>2.38</c:v>
                </c:pt>
                <c:pt idx="2">
                  <c:v>2.16</c:v>
                </c:pt>
                <c:pt idx="3">
                  <c:v>2</c:v>
                </c:pt>
                <c:pt idx="4">
                  <c:v>1.7</c:v>
                </c:pt>
                <c:pt idx="5">
                  <c:v>1.4</c:v>
                </c:pt>
                <c:pt idx="6">
                  <c:v>1.27</c:v>
                </c:pt>
                <c:pt idx="7">
                  <c:v>1.1599999999999999</c:v>
                </c:pt>
                <c:pt idx="8">
                  <c:v>1.1599999999999999</c:v>
                </c:pt>
                <c:pt idx="9">
                  <c:v>1.1200000000000001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86205336"/>
        <c:axId val="186205728"/>
        <c:axId val="186884040"/>
      </c:bar3DChart>
      <c:catAx>
        <c:axId val="186205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6205728"/>
        <c:crosses val="autoZero"/>
        <c:auto val="1"/>
        <c:lblAlgn val="ctr"/>
        <c:lblOffset val="100"/>
        <c:noMultiLvlLbl val="0"/>
      </c:catAx>
      <c:valAx>
        <c:axId val="186205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86205336"/>
        <c:crosses val="autoZero"/>
        <c:crossBetween val="between"/>
      </c:valAx>
      <c:serAx>
        <c:axId val="186884040"/>
        <c:scaling>
          <c:orientation val="minMax"/>
        </c:scaling>
        <c:delete val="1"/>
        <c:axPos val="b"/>
        <c:majorTickMark val="out"/>
        <c:minorTickMark val="none"/>
        <c:tickLblPos val="nextTo"/>
        <c:crossAx val="186205728"/>
        <c:crosses val="autoZero"/>
      </c:serAx>
      <c:spPr>
        <a:noFill/>
        <a:ln>
          <a:noFill/>
        </a:ln>
        <a:effectLst>
          <a:outerShdw blurRad="127000" dist="1270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00FF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Arkusz1!$A$2:$A$14</c:f>
              <c:strCache>
                <c:ptCount val="13"/>
                <c:pt idx="0">
                  <c:v>Z TRADYCJĄ W NOWOCZESNOŚC</c:v>
                </c:pt>
                <c:pt idx="1">
                  <c:v>SIEDLISKO</c:v>
                </c:pt>
                <c:pt idx="2">
                  <c:v>PARTNERSTWO DLA Z. NIŻAŃSKIEJ</c:v>
                </c:pt>
                <c:pt idx="3">
                  <c:v>DORZECZE WISŁOKA</c:v>
                </c:pt>
                <c:pt idx="4">
                  <c:v>LASOWIACKA</c:v>
                </c:pt>
                <c:pt idx="5">
                  <c:v>PROWENT</c:v>
                </c:pt>
                <c:pt idx="6">
                  <c:v>C.K. PODKARPACIE</c:v>
                </c:pt>
                <c:pt idx="7">
                  <c:v>DOLINA STRUGU</c:v>
                </c:pt>
                <c:pt idx="8">
                  <c:v>NOWA GALICJA</c:v>
                </c:pt>
                <c:pt idx="9">
                  <c:v>KRAINA SANU</c:v>
                </c:pt>
                <c:pt idx="10">
                  <c:v>EUROGALICJA</c:v>
                </c:pt>
                <c:pt idx="11">
                  <c:v>ROZWÓJ ZIEMI LUBACZOWSKIEJ</c:v>
                </c:pt>
                <c:pt idx="12">
                  <c:v> LASOVIA</c:v>
                </c:pt>
              </c:strCache>
            </c:strRef>
          </c:cat>
          <c:val>
            <c:numRef>
              <c:f>Arkusz1!$B$2:$B$14</c:f>
              <c:numCache>
                <c:formatCode>0%</c:formatCode>
                <c:ptCount val="13"/>
                <c:pt idx="0">
                  <c:v>0.93</c:v>
                </c:pt>
                <c:pt idx="1">
                  <c:v>0.89</c:v>
                </c:pt>
                <c:pt idx="2">
                  <c:v>0.85</c:v>
                </c:pt>
                <c:pt idx="3">
                  <c:v>0.85</c:v>
                </c:pt>
                <c:pt idx="4">
                  <c:v>0.84</c:v>
                </c:pt>
                <c:pt idx="5">
                  <c:v>0.81</c:v>
                </c:pt>
                <c:pt idx="6">
                  <c:v>0.81</c:v>
                </c:pt>
                <c:pt idx="7">
                  <c:v>0.79</c:v>
                </c:pt>
                <c:pt idx="8">
                  <c:v>0.75</c:v>
                </c:pt>
                <c:pt idx="9">
                  <c:v>0.72</c:v>
                </c:pt>
                <c:pt idx="10">
                  <c:v>0.66</c:v>
                </c:pt>
                <c:pt idx="11">
                  <c:v>0.66</c:v>
                </c:pt>
                <c:pt idx="12">
                  <c:v>0.65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36256240"/>
        <c:axId val="235386440"/>
        <c:axId val="188359200"/>
      </c:bar3DChart>
      <c:catAx>
        <c:axId val="23625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5386440"/>
        <c:crosses val="autoZero"/>
        <c:auto val="1"/>
        <c:lblAlgn val="ctr"/>
        <c:lblOffset val="100"/>
        <c:noMultiLvlLbl val="0"/>
      </c:catAx>
      <c:valAx>
        <c:axId val="23538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6256240"/>
        <c:crosses val="autoZero"/>
        <c:crossBetween val="between"/>
      </c:valAx>
      <c:serAx>
        <c:axId val="188359200"/>
        <c:scaling>
          <c:orientation val="minMax"/>
        </c:scaling>
        <c:delete val="1"/>
        <c:axPos val="b"/>
        <c:majorTickMark val="none"/>
        <c:minorTickMark val="none"/>
        <c:tickLblPos val="nextTo"/>
        <c:crossAx val="235386440"/>
        <c:crosses val="autoZero"/>
      </c:serAx>
      <c:spPr>
        <a:noFill/>
        <a:ln>
          <a:noFill/>
        </a:ln>
        <a:effectLst>
          <a:outerShdw blurRad="127000" dist="1270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2. REALIZACJA BUDŻETU - MIEJSCA PRACY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LIWOCZ</c:v>
                </c:pt>
                <c:pt idx="1">
                  <c:v>KRAINA NAFTY</c:v>
                </c:pt>
                <c:pt idx="2">
                  <c:v>LASOWIACKA LGD</c:v>
                </c:pt>
                <c:pt idx="3">
                  <c:v>POGÓRZE PRZEMYSKO DYNOWSKIE</c:v>
                </c:pt>
                <c:pt idx="4">
                  <c:v>ZIELONE BIESZCZADY</c:v>
                </c:pt>
                <c:pt idx="5">
                  <c:v>ZIEMIA PRZEMYSKA</c:v>
                </c:pt>
                <c:pt idx="6">
                  <c:v>NASZE BIESZCZADY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0.9</c:v>
                </c:pt>
                <c:pt idx="1">
                  <c:v>0.95540000000000003</c:v>
                </c:pt>
                <c:pt idx="2">
                  <c:v>0.82450000000000001</c:v>
                </c:pt>
                <c:pt idx="3">
                  <c:v>0.9042</c:v>
                </c:pt>
                <c:pt idx="4">
                  <c:v>0.80500000000000005</c:v>
                </c:pt>
                <c:pt idx="5">
                  <c:v>0.5252</c:v>
                </c:pt>
                <c:pt idx="6">
                  <c:v>0.63560000000000005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1. REALIZACJA BUDŻETU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LIWOCZ</c:v>
                </c:pt>
                <c:pt idx="1">
                  <c:v>KRAINA NAFTY</c:v>
                </c:pt>
                <c:pt idx="2">
                  <c:v>LASOWIACKA LGD</c:v>
                </c:pt>
                <c:pt idx="3">
                  <c:v>POGÓRZE PRZEMYSKO DYNOWSKIE</c:v>
                </c:pt>
                <c:pt idx="4">
                  <c:v>ZIELONE BIESZCZADY</c:v>
                </c:pt>
                <c:pt idx="5">
                  <c:v>ZIEMIA PRZEMYSKA</c:v>
                </c:pt>
                <c:pt idx="6">
                  <c:v>NASZE BIESZCZADY</c:v>
                </c:pt>
              </c:strCache>
            </c:strRef>
          </c:cat>
          <c:val>
            <c:numRef>
              <c:f>Arkusz1!$C$2:$C$8</c:f>
              <c:numCache>
                <c:formatCode>0%</c:formatCode>
                <c:ptCount val="7"/>
                <c:pt idx="0">
                  <c:v>2</c:v>
                </c:pt>
                <c:pt idx="1">
                  <c:v>1.4</c:v>
                </c:pt>
                <c:pt idx="2">
                  <c:v>0.84</c:v>
                </c:pt>
                <c:pt idx="3">
                  <c:v>1.27</c:v>
                </c:pt>
                <c:pt idx="4">
                  <c:v>2.67</c:v>
                </c:pt>
                <c:pt idx="5">
                  <c:v>2.16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385280"/>
        <c:axId val="232385672"/>
        <c:axId val="0"/>
      </c:bar3DChart>
      <c:catAx>
        <c:axId val="232385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2385672"/>
        <c:crosses val="autoZero"/>
        <c:auto val="1"/>
        <c:lblAlgn val="ctr"/>
        <c:lblOffset val="100"/>
        <c:noMultiLvlLbl val="0"/>
      </c:catAx>
      <c:valAx>
        <c:axId val="232385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238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23F87-6A77-4C5D-B1D5-1CDC95B4ED43}" type="datetimeFigureOut">
              <a:rPr lang="pl-PL" smtClean="0"/>
              <a:t>2019-03-07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DA9CE-8131-43AB-ABBA-6150B6242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7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586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2371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84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085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513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2895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259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090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85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83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340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07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35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82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990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209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35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21A-E756-4390-A11A-A24F01EFB027}" type="datetime1">
              <a:rPr lang="pl-PL" smtClean="0"/>
              <a:t>2019-03-07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73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0714-C682-40D0-9F63-14335E033B84}" type="datetime1">
              <a:rPr lang="pl-PL" smtClean="0"/>
              <a:t>2019-03-07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78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F94E-E3FB-4910-A5F0-2765BE4BFCA7}" type="datetime1">
              <a:rPr lang="pl-PL" smtClean="0"/>
              <a:t>2019-03-07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9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EBC9-30F3-4125-8150-6D279E9652A0}" type="datetime1">
              <a:rPr lang="pl-PL" smtClean="0"/>
              <a:t>2019-03-07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40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9D8-5D7E-4223-B230-8DA3432D699E}" type="datetime1">
              <a:rPr lang="pl-PL" smtClean="0"/>
              <a:t>2019-03-07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81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64FC-CAA9-4402-85BD-6F67EC3638DD}" type="datetime1">
              <a:rPr lang="pl-PL" smtClean="0"/>
              <a:t>2019-03-07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14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8702-9BF9-4C94-B652-6B767FB76B47}" type="datetime1">
              <a:rPr lang="pl-PL" smtClean="0"/>
              <a:t>2019-03-07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60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653E-BCFC-4426-A1D4-9BB54C10E358}" type="datetime1">
              <a:rPr lang="pl-PL" smtClean="0"/>
              <a:t>2019-03-07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17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430E-A475-4CF7-9C9D-23DA7A07B3DB}" type="datetime1">
              <a:rPr lang="pl-PL" smtClean="0"/>
              <a:t>2019-03-07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03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C3C4-FBC0-4B71-9CF9-2AA7F52BE6F2}" type="datetime1">
              <a:rPr lang="pl-PL" smtClean="0"/>
              <a:t>2019-03-07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9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94B7-DAB3-4B3D-822D-EA8251873CB8}" type="datetime1">
              <a:rPr lang="pl-PL" smtClean="0"/>
              <a:t>2019-03-07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69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E245-E8EA-41F2-8162-D64D2D8EEDD9}" type="datetime1">
              <a:rPr lang="pl-PL" smtClean="0"/>
              <a:t>2019-03-07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4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emf"/><Relationship Id="rId12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4" Type="http://schemas.openxmlformats.org/officeDocument/2006/relationships/image" Target="../media/image1.jpg"/><Relationship Id="rId9" Type="http://schemas.openxmlformats.org/officeDocument/2006/relationships/oleObject" Target="../embeddings/Microsoft_Excel_97-2003_Worksheet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93295" y="1441210"/>
            <a:ext cx="9709484" cy="5016758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304800" dir="2700000" algn="ctr">
              <a:srgbClr val="000000">
                <a:alpha val="36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000" b="1" kern="0" spc="-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ROZLICZENIE </a:t>
            </a:r>
          </a:p>
          <a:p>
            <a:pPr algn="ctr"/>
            <a:r>
              <a:rPr lang="pl-PL" sz="8000" b="1" kern="0" spc="-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I</a:t>
            </a:r>
            <a:r>
              <a:rPr lang="pl-PL" sz="8000" b="1" kern="0" spc="-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KAMIENIA MILOWEGO </a:t>
            </a:r>
            <a:r>
              <a:rPr lang="pl-PL" sz="8000" b="1" u="sng" kern="0" spc="-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2016-2018</a:t>
            </a:r>
            <a:endParaRPr lang="pl-PL" sz="8000" b="1" u="sng" kern="0" cap="none" spc="-10" dirty="0">
              <a:ln w="9525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>
                <a:solidFill>
                  <a:schemeClr val="bg1"/>
                </a:solidFill>
              </a:rPr>
              <a:t>0</a:t>
            </a:fld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47655" y="6674857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l-PL" dirty="0" smtClean="0">
                <a:latin typeface="Arial Black" panose="020B0A04020102020204" pitchFamily="34" charset="0"/>
              </a:rPr>
              <a:t>Siedliska 28.02.2019</a:t>
            </a:r>
            <a:endParaRPr lang="pl-P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9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479132" y="866266"/>
            <a:ext cx="97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SPEŁNIENIE WARUNKÓW § 8 ust. 1 pkt</a:t>
            </a:r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. 2)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99888"/>
              </p:ext>
            </p:extLst>
          </p:nvPr>
        </p:nvGraphicFramePr>
        <p:xfrm>
          <a:off x="479133" y="1552063"/>
          <a:ext cx="9733546" cy="50925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35343"/>
                <a:gridCol w="1641712"/>
                <a:gridCol w="1581466"/>
                <a:gridCol w="2033313"/>
                <a:gridCol w="1641712"/>
              </a:tblGrid>
              <a:tr h="5900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Nazwa LGD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Ogólna wysokość budżetu na operacje w ramach 19.2 PROW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2014-2020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Planowany w LSR budżet na lata 2016-2018 na operacje w ramach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Aktualna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dzień 31.12.2018 r. kwota pomocy przyznanej w ramach zawartych umów na operacje w ramach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wykonania 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budżetu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 31.12.2018 r.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 TRADYCJĄ W NOWOCZESNOŚC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893 750,00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762 221,37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SIEDLISKO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329 000,00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852 040,16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PARTNERSTWO DLA Z. NIŻAŃSKIEJ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870 000,00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592 449,00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DORZECZE WISŁOKA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496 079,92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106 039,95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643 296,54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LASOWIACKA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675 000,00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256 547,46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PROWENT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720 500,00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270 892,88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C.K. PODKARPACIE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598 000,00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289 113,40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DOLINA STRUGU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369 000,00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645 508,59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NOWA GALICJA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279 473,76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KRAINA SANU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019 405,14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EUROGALICJA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793 000,00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170 116,39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ROZWÓJ ZIEMI LUBACZOWSKIEJ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650 000,00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387 263,00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LASOVIA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410 000,00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205 603,51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2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10</a:t>
            </a:fld>
            <a:endParaRPr lang="pl-PL"/>
          </a:p>
        </p:txBody>
      </p:sp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382311781"/>
              </p:ext>
            </p:extLst>
          </p:nvPr>
        </p:nvGraphicFramePr>
        <p:xfrm>
          <a:off x="120316" y="1022685"/>
          <a:ext cx="10407316" cy="6087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15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11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79132" y="866266"/>
            <a:ext cx="97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SPEŁNIENIE WARUNKÓW § 8 ust. </a:t>
            </a:r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1 pkt.2 lit. a) 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81473"/>
              </p:ext>
            </p:extLst>
          </p:nvPr>
        </p:nvGraphicFramePr>
        <p:xfrm>
          <a:off x="300787" y="1389490"/>
          <a:ext cx="10010275" cy="5700635"/>
        </p:xfrm>
        <a:graphic>
          <a:graphicData uri="http://schemas.openxmlformats.org/drawingml/2006/table">
            <a:tbl>
              <a:tblPr/>
              <a:tblGrid>
                <a:gridCol w="2671013"/>
                <a:gridCol w="2550695"/>
                <a:gridCol w="2829644"/>
                <a:gridCol w="1958923"/>
              </a:tblGrid>
              <a:tr h="67994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Nazwa LGD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Wysokość budżetu w ramach 19.2 PROW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14-20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przeznaczonego na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utworzenie / utrzymanie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miejsc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Aktualna na dzień 31.12.2018 r. kwota pomocy przeznaczona w 19.2 PROW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14-20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utworzenie /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utrzymanie miejsc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 przeznaczony na utworzenie/utrzymanie miejsc pracy w ramach LSR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KRAINA NAFTY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299 327,00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96%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POGÓRZE PRZEMYSKO DYNOWSKIE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441 234,00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LIWOCZ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835 055,00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LASOWIACKA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308 148,00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ZIELONE BIESZCZADY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535 622,00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BRZOZOWSKA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853 783,00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TRYGON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 SANU I TRZEBOŚNICY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235 749,00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ROZWÓJ ZIEMI LUBACZOWSKIEJ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323 539,00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NASZE BIESZCZADY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429 990,00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64%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SIEDLISKO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59%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ŁAŃCUCKA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736 735,88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55%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PRZEMYSKA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746 131,00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53%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DOLINA STRUGU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092 168,00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PROWENT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570 943,00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CZARNORZECKO - STRZYZOWSKA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553 227,00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PARTNERSTWO 5 GMIN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100 827,00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KRAINA SANU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062,00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DORZECZE WISŁOKA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248 039,96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074,00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LASOVIA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NOWA GALICJA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216 300,00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DORZECZE MLECZKI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C.K. PODKARPACIE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250 000,00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 zł 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8758" y="2045362"/>
            <a:ext cx="992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0000FF"/>
              </a:buClr>
            </a:pPr>
            <a:r>
              <a:rPr lang="pl-PL" dirty="0" smtClean="0">
                <a:latin typeface="Arial Black" panose="020B0A04020102020204" pitchFamily="34" charset="0"/>
              </a:rPr>
              <a:t>3. </a:t>
            </a:r>
            <a:r>
              <a:rPr lang="pl-PL" b="1" dirty="0" smtClean="0">
                <a:latin typeface="Arial Black" panose="020B0A04020102020204" pitchFamily="34" charset="0"/>
              </a:rPr>
              <a:t>Jeżeli </a:t>
            </a:r>
            <a:r>
              <a:rPr lang="pl-PL" b="1" dirty="0">
                <a:latin typeface="Arial Black" panose="020B0A04020102020204" pitchFamily="34" charset="0"/>
              </a:rPr>
              <a:t>do 31 grudnia 2018 roku LGD</a:t>
            </a:r>
            <a:r>
              <a:rPr lang="pl-PL" dirty="0" smtClean="0"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7539663" y="6926485"/>
            <a:ext cx="2405658" cy="402483"/>
          </a:xfrm>
        </p:spPr>
        <p:txBody>
          <a:bodyPr/>
          <a:lstStyle/>
          <a:p>
            <a:fld id="{33E44EB8-AF7A-4EE4-B739-D16958D63BF1}" type="slidenum">
              <a:rPr lang="pl-PL" smtClean="0"/>
              <a:t>12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79132" y="1094874"/>
            <a:ext cx="9733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Zmiany w § 8 Umowy Ramowej dot. rozliczenia pierwszego kamienia - BONUS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01579" y="2257922"/>
            <a:ext cx="96070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pl-PL" b="1" dirty="0">
                <a:solidFill>
                  <a:srgbClr val="0000FF"/>
                </a:solidFill>
              </a:rPr>
              <a:t>osiągnie poziom co najmniej </a:t>
            </a:r>
            <a:r>
              <a:rPr lang="pl-PL" sz="2400" b="1" dirty="0">
                <a:solidFill>
                  <a:srgbClr val="FF0000"/>
                </a:solidFill>
              </a:rPr>
              <a:t>60%</a:t>
            </a:r>
            <a:r>
              <a:rPr lang="pl-PL" b="1" dirty="0">
                <a:solidFill>
                  <a:srgbClr val="0000FF"/>
                </a:solidFill>
              </a:rPr>
              <a:t> każdego ze wskaźników </a:t>
            </a:r>
            <a:r>
              <a:rPr lang="pl-PL" dirty="0"/>
              <a:t>produktu, który został przewidziany do realizacji w latach 2016 – 2018, </a:t>
            </a:r>
            <a:r>
              <a:rPr lang="pl-PL" sz="1500" dirty="0"/>
              <a:t>a w przypadku, gdy LSR przewiduje finansowanie operacji w ramach RPO, dodatkowo zrealizuje w ramach LSR w co najmniej 85% wskaźniki ujęte w Ramach Wykonania Osi ……………..</a:t>
            </a:r>
            <a:r>
              <a:rPr lang="pl-PL" sz="1500" baseline="30000" dirty="0"/>
              <a:t>2</a:t>
            </a:r>
            <a:r>
              <a:rPr lang="pl-PL" sz="1500" dirty="0"/>
              <a:t>, przewidziane do osiągnięcia do końca 2018 roku</a:t>
            </a:r>
            <a:r>
              <a:rPr lang="pl-PL" dirty="0"/>
              <a:t>,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97563" y="3360810"/>
            <a:ext cx="9607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 startAt="2"/>
            </a:pPr>
            <a:r>
              <a:rPr lang="pl-PL" b="1" dirty="0">
                <a:solidFill>
                  <a:srgbClr val="0000FF"/>
                </a:solidFill>
              </a:rPr>
              <a:t>wykorzysta co najmniej </a:t>
            </a:r>
            <a:r>
              <a:rPr lang="pl-PL" sz="2400" b="1" u="sng" dirty="0">
                <a:solidFill>
                  <a:srgbClr val="FF0000"/>
                </a:solidFill>
              </a:rPr>
              <a:t>80%</a:t>
            </a:r>
            <a:r>
              <a:rPr lang="pl-PL" b="1" dirty="0">
                <a:solidFill>
                  <a:srgbClr val="0000FF"/>
                </a:solidFill>
              </a:rPr>
              <a:t> środków finansowych przeznaczonych na wsparcie realizacji operacji w ramach LSR </a:t>
            </a:r>
            <a:r>
              <a:rPr lang="pl-PL" dirty="0"/>
              <a:t>w latach 2016-2018, a w przypadku, gdy LSR przewiduje finansowanie w ramach PROW, </a:t>
            </a:r>
            <a:r>
              <a:rPr lang="pl-PL" b="1" dirty="0">
                <a:solidFill>
                  <a:srgbClr val="0000FF"/>
                </a:solidFill>
              </a:rPr>
              <a:t>dodatkowo wykorzysta </a:t>
            </a:r>
            <a:r>
              <a:rPr lang="pl-PL" sz="2400" b="1" u="sng" dirty="0">
                <a:solidFill>
                  <a:srgbClr val="FF0000"/>
                </a:solidFill>
              </a:rPr>
              <a:t>40%</a:t>
            </a:r>
            <a:r>
              <a:rPr lang="pl-PL" b="1" dirty="0">
                <a:solidFill>
                  <a:srgbClr val="0000FF"/>
                </a:solidFill>
              </a:rPr>
              <a:t> środków finansowych przeznaczonych na utworzenie/utrzymanie miejsc pracy w ramach LSR</a:t>
            </a:r>
            <a:r>
              <a:rPr lang="pl-PL" dirty="0"/>
              <a:t>,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93547" y="5125461"/>
            <a:ext cx="96070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Arial Black" panose="020B0A04020102020204" pitchFamily="34" charset="0"/>
              </a:rPr>
              <a:t>kwota określona w § 4 ust. 1 umowy w ramach danego </a:t>
            </a:r>
            <a:r>
              <a:rPr lang="pl-PL" dirty="0" smtClean="0">
                <a:latin typeface="Arial Black" panose="020B0A04020102020204" pitchFamily="34" charset="0"/>
              </a:rPr>
              <a:t>funduszu</a:t>
            </a:r>
            <a:r>
              <a:rPr lang="pl-PL" dirty="0">
                <a:latin typeface="Arial Black" panose="020B0A04020102020204" pitchFamily="34" charset="0"/>
              </a:rPr>
              <a:t>  może zostać podwyższona maksymalnie o kwotę stanowiącą </a:t>
            </a:r>
            <a:r>
              <a:rPr lang="pl-PL" sz="2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60</a:t>
            </a:r>
            <a:r>
              <a:rPr lang="pl-PL" sz="2400" dirty="0">
                <a:solidFill>
                  <a:srgbClr val="0000FF"/>
                </a:solidFill>
                <a:latin typeface="Arial Black" panose="020B0A04020102020204" pitchFamily="34" charset="0"/>
              </a:rPr>
              <a:t>%</a:t>
            </a:r>
            <a:r>
              <a:rPr lang="pl-PL" dirty="0">
                <a:latin typeface="Arial Black" panose="020B0A04020102020204" pitchFamily="34" charset="0"/>
              </a:rPr>
              <a:t>  kwoty środków</a:t>
            </a:r>
            <a:r>
              <a:rPr lang="pl-PL" dirty="0"/>
              <a:t>, o których mowa w § 4 ust. 1 umowy, o ile dostępne są środki finansowe w ramach danego programu – proporcjonalnie do potrzeb zgłoszonych przez </a:t>
            </a:r>
            <a:r>
              <a:rPr lang="pl-PL" dirty="0" smtClean="0"/>
              <a:t>LGD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17009" y="4632144"/>
            <a:ext cx="960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 startAt="3"/>
            </a:pPr>
            <a:r>
              <a:rPr lang="pl-PL" dirty="0"/>
              <a:t>realizuje zobowiązania określone w niniejszej umowie</a:t>
            </a:r>
            <a:r>
              <a:rPr lang="pl-PL" dirty="0" smtClean="0"/>
              <a:t>,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  <p:bldP spid="10" grpId="0" build="p"/>
      <p:bldP spid="12" grpId="0" build="p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13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5513"/>
              </p:ext>
            </p:extLst>
          </p:nvPr>
        </p:nvGraphicFramePr>
        <p:xfrm>
          <a:off x="168445" y="1323466"/>
          <a:ext cx="10287072" cy="5722000"/>
        </p:xfrm>
        <a:graphic>
          <a:graphicData uri="http://schemas.openxmlformats.org/drawingml/2006/table">
            <a:tbl>
              <a:tblPr/>
              <a:tblGrid>
                <a:gridCol w="372976"/>
                <a:gridCol w="1479884"/>
                <a:gridCol w="1034716"/>
                <a:gridCol w="1082842"/>
                <a:gridCol w="1034716"/>
                <a:gridCol w="565484"/>
                <a:gridCol w="577516"/>
                <a:gridCol w="1106905"/>
                <a:gridCol w="1171371"/>
                <a:gridCol w="737819"/>
                <a:gridCol w="559725"/>
                <a:gridCol w="563118"/>
              </a:tblGrid>
              <a:tr h="3346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l.p.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Nazwa LGD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§ 8 ust. 3. Jeżeli do 31 grudnia 2018 roku LGD: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CZY LGD SPEŁNIA WSZYSTKIE WARUNKI</a:t>
                      </a:r>
                    </a:p>
                  </a:txBody>
                  <a:tcPr marL="5086" marR="5086" marT="508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1) osiągnie poziom co najmniej </a:t>
                      </a:r>
                      <a:b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60%</a:t>
                      </a: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każdego ze wskaźników produktu</a:t>
                      </a:r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który został przewidziany do realizacji w latach 2016 – 2018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2) wykorzysta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 najmniej </a:t>
                      </a:r>
                      <a:r>
                        <a:rPr lang="pl-PL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80%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środków finansowych przeznaczonych na wsparcie realizacji operacji w ramach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LSR w latach 2016-2018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2) (…), a w przypadku, gdy LSR przewiduje finansowanie w ramach PROW,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dodatkowo wykorzysta </a:t>
                      </a:r>
                      <a:r>
                        <a:rPr lang="pl-PL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40%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środków finansowych przeznaczonych na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utworzenie /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utrzymanie miejsc pracy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 ramach LSR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424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Planowany w LSR budżet na lata 2016-2018 na operacje w ramach 19.2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Aktualna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dzień 31.12.2018 r. kwota pomocy przyznanej w ramach zawartych umów na operacje w ramach 19.2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REALIZACJI</a:t>
                      </a:r>
                    </a:p>
                  </a:txBody>
                  <a:tcPr marL="5086" marR="5086" marT="5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Czy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LGD spełnia warunek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Wysokość budżetu w ramach 19.2 PROW 2014-2020 przeznaczonego na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utworzenie /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utrzymanie miejsc pracy w ramach LSR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Aktualna na dzień 31.12.2018 r. kwota pomocy przeznaczona w 19.2 PROW 2014-2020 na utworzenie /utrzymanie miejsc pracy w ramach LSR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 przeznaczony na utworzenie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/utrzymanie miejsc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pracy w ramach LSR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Czy LGD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spełnia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warunek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LIWOCZ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842 000,00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686 617,76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200%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3 150 000,00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2 835 055,00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90,00%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KRAINA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NAFTY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159 507,86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140%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4 500 000,00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4 299 327,00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95,54%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LASOWIACKA LGD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675 000,00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256 547,46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5 225 000,00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4 308 148,00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82,45%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POGÓRZE PRZEMYSKO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DYNOWSKIE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201 090,68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127%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2 700 000,00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2 441 234,00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90,42%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ZIELONE BIESZCZADY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472 377,58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267%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3 150 000,00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2 535 622,00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80,50%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PRZEMYSKA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860 000,00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017 384,76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216%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3 325 000,00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1 746 131,00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52,52%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NASZE BIESZCZADY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445 000,00 zł 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433 052,14 zł 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2 250 000,00 zł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1 429 990,00 zł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63,56%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TAK</a:t>
                      </a:r>
                    </a:p>
                  </a:txBody>
                  <a:tcPr marL="5086" marR="5086" marT="5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479132" y="830170"/>
            <a:ext cx="97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LGD które spełniły warunki aby otrzymać BONUS 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82884" y="6156656"/>
            <a:ext cx="9733547" cy="9079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pl-PL" sz="1200" b="1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I WARUNEK - wykorzysta </a:t>
            </a:r>
            <a:r>
              <a:rPr lang="pl-PL" sz="1200" b="1" dirty="0">
                <a:solidFill>
                  <a:srgbClr val="00FF00"/>
                </a:solidFill>
                <a:latin typeface="Arial Black" panose="020B0A04020102020204" pitchFamily="34" charset="0"/>
              </a:rPr>
              <a:t>co najmniej 80% środków finansowych przeznaczonych na wsparcie realizacji operacji w ramach LSR w latach </a:t>
            </a:r>
            <a:r>
              <a:rPr lang="pl-PL" sz="1200" b="1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2016-2018</a:t>
            </a:r>
          </a:p>
          <a:p>
            <a:pPr marL="228600" indent="-228600">
              <a:buFont typeface="+mj-lt"/>
              <a:buAutoNum type="arabicPeriod"/>
            </a:pPr>
            <a:endParaRPr lang="pl-PL" sz="500" b="1" dirty="0" smtClean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pl-PL" sz="1200" b="1">
                <a:solidFill>
                  <a:srgbClr val="FF0000"/>
                </a:solidFill>
                <a:latin typeface="Arial Black" panose="020B0A04020102020204" pitchFamily="34" charset="0"/>
              </a:rPr>
              <a:t>II </a:t>
            </a:r>
            <a:r>
              <a:rPr lang="pl-PL" sz="12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WARUNEK </a:t>
            </a:r>
            <a:r>
              <a:rPr lang="pl-PL" sz="1200" b="1" dirty="0">
                <a:solidFill>
                  <a:srgbClr val="FF0000"/>
                </a:solidFill>
                <a:latin typeface="Arial Black" panose="020B0A04020102020204" pitchFamily="34" charset="0"/>
              </a:rPr>
              <a:t>-  dodatkowo wykorzysta 40% środków finansowych przeznaczonych na utworzenie/utrzymanie miejsc pracy w ramach LSR</a:t>
            </a:r>
          </a:p>
        </p:txBody>
      </p:sp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2827959153"/>
              </p:ext>
            </p:extLst>
          </p:nvPr>
        </p:nvGraphicFramePr>
        <p:xfrm>
          <a:off x="385011" y="962527"/>
          <a:ext cx="9731420" cy="519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29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8758" y="2045362"/>
            <a:ext cx="992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0000FF"/>
              </a:buClr>
            </a:pPr>
            <a:r>
              <a:rPr lang="pl-PL" dirty="0" smtClean="0">
                <a:latin typeface="Arial Black" panose="020B0A04020102020204" pitchFamily="34" charset="0"/>
              </a:rPr>
              <a:t>1. </a:t>
            </a:r>
            <a:r>
              <a:rPr lang="pl-PL" b="1" dirty="0" smtClean="0">
                <a:latin typeface="Arial Black" panose="020B0A04020102020204" pitchFamily="34" charset="0"/>
              </a:rPr>
              <a:t>Jeżeli </a:t>
            </a:r>
            <a:r>
              <a:rPr lang="pl-PL" b="1" dirty="0">
                <a:latin typeface="Arial Black" panose="020B0A04020102020204" pitchFamily="34" charset="0"/>
              </a:rPr>
              <a:t>do 31 grudnia </a:t>
            </a:r>
            <a:r>
              <a:rPr lang="pl-PL" b="1" dirty="0" smtClean="0">
                <a:latin typeface="Arial Black" panose="020B0A04020102020204" pitchFamily="34" charset="0"/>
              </a:rPr>
              <a:t>2021 </a:t>
            </a:r>
            <a:r>
              <a:rPr lang="pl-PL" b="1" dirty="0">
                <a:latin typeface="Arial Black" panose="020B0A04020102020204" pitchFamily="34" charset="0"/>
              </a:rPr>
              <a:t>roku LGD</a:t>
            </a:r>
            <a:r>
              <a:rPr lang="pl-PL" dirty="0" smtClean="0"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15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79132" y="1094874"/>
            <a:ext cx="9733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Zmiany w § 8 Umowy Ramowej dot. rozliczenia drugiego kamienia 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93547" y="5979705"/>
            <a:ext cx="9607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latin typeface="Arial Black" panose="020B0A04020102020204" pitchFamily="34" charset="0"/>
              </a:rPr>
              <a:t>obniżeniu </a:t>
            </a:r>
            <a:r>
              <a:rPr lang="pl-PL" dirty="0">
                <a:latin typeface="Arial Black" panose="020B0A04020102020204" pitchFamily="34" charset="0"/>
              </a:rPr>
              <a:t>o </a:t>
            </a:r>
            <a:r>
              <a:rPr lang="pl-PL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30%</a:t>
            </a:r>
            <a:r>
              <a:rPr lang="pl-PL" dirty="0">
                <a:latin typeface="Arial Black" panose="020B0A04020102020204" pitchFamily="34" charset="0"/>
              </a:rPr>
              <a:t> ulega kwota niewykorzystanych środków finansowych przeznaczonych na wsparcie realizacji operacji w ramach LSR w ramach danego </a:t>
            </a:r>
            <a:r>
              <a:rPr lang="pl-PL" dirty="0" smtClean="0">
                <a:latin typeface="Arial Black" panose="020B0A04020102020204" pitchFamily="34" charset="0"/>
              </a:rPr>
              <a:t>funduszu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01579" y="2318082"/>
            <a:ext cx="96070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pl-PL" b="1" dirty="0">
                <a:solidFill>
                  <a:srgbClr val="FF0000"/>
                </a:solidFill>
              </a:rPr>
              <a:t>nie osiągnie co najmniej </a:t>
            </a:r>
            <a:r>
              <a:rPr lang="pl-PL" sz="2400" b="1" u="sng" dirty="0">
                <a:solidFill>
                  <a:srgbClr val="FF0000"/>
                </a:solidFill>
              </a:rPr>
              <a:t>75%</a:t>
            </a:r>
            <a:r>
              <a:rPr lang="pl-PL" b="1" dirty="0">
                <a:solidFill>
                  <a:srgbClr val="FF0000"/>
                </a:solidFill>
              </a:rPr>
              <a:t> poziomu każdego ze wskaźników produktu</a:t>
            </a:r>
            <a:r>
              <a:rPr lang="pl-PL" dirty="0"/>
              <a:t>, który został przewidziany do realizacji w LSR w latach 2016-2021, </a:t>
            </a:r>
            <a:r>
              <a:rPr lang="pl-PL" sz="1500" dirty="0"/>
              <a:t>a w przypadku, gdy LSR przewiduje finansowanie operacji w ramach RPO, nie osiągnie ponadto w ramach LSR 85% wartości wskaźników produktu ujętych w Ramach Wykonania Osi ………………</a:t>
            </a:r>
            <a:r>
              <a:rPr lang="pl-PL" sz="1500" baseline="30000" dirty="0"/>
              <a:t>2</a:t>
            </a:r>
            <a:r>
              <a:rPr lang="pl-PL" sz="1500" dirty="0"/>
              <a:t>, przewidzianej do osiągnięcia do końca 2023 roku </a:t>
            </a:r>
            <a:r>
              <a:rPr lang="pl-PL" dirty="0"/>
              <a:t>lub</a:t>
            </a:r>
            <a:r>
              <a:rPr lang="pl-PL" dirty="0" smtClean="0"/>
              <a:t>,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97563" y="3553322"/>
            <a:ext cx="9607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 startAt="2"/>
            </a:pPr>
            <a:r>
              <a:rPr lang="pl-PL" b="1" dirty="0">
                <a:solidFill>
                  <a:srgbClr val="FF0000"/>
                </a:solidFill>
              </a:rPr>
              <a:t>nie wykorzysta co najmniej </a:t>
            </a:r>
            <a:r>
              <a:rPr lang="pl-PL" sz="2400" b="1" u="sng" dirty="0">
                <a:solidFill>
                  <a:srgbClr val="FF0000"/>
                </a:solidFill>
              </a:rPr>
              <a:t>70%</a:t>
            </a:r>
            <a:r>
              <a:rPr lang="pl-PL" b="1" dirty="0">
                <a:solidFill>
                  <a:srgbClr val="FF0000"/>
                </a:solidFill>
              </a:rPr>
              <a:t> środków finansowych przeznaczonych na wsparcie realizacji operacji w ramach LSR w latach 2016-2021</a:t>
            </a:r>
            <a:r>
              <a:rPr lang="pl-PL" dirty="0"/>
              <a:t>, a w przypadku, gdy LSR przewiduje finansowanie w ramach:</a:t>
            </a:r>
            <a:r>
              <a:rPr lang="pl-PL" dirty="0" smtClean="0"/>
              <a:t>,</a:t>
            </a:r>
            <a:endParaRPr lang="pl-PL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41944" y="4467725"/>
            <a:ext cx="946271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l-PL" dirty="0"/>
              <a:t>PROW, </a:t>
            </a:r>
            <a:r>
              <a:rPr lang="pl-PL" b="1" dirty="0">
                <a:solidFill>
                  <a:srgbClr val="FF0000"/>
                </a:solidFill>
              </a:rPr>
              <a:t>dodatkowo nie wykorzysta co najmniej </a:t>
            </a:r>
            <a:r>
              <a:rPr lang="pl-PL" sz="2400" b="1" u="sng" dirty="0" smtClean="0">
                <a:solidFill>
                  <a:srgbClr val="FF0000"/>
                </a:solidFill>
              </a:rPr>
              <a:t>50</a:t>
            </a:r>
            <a:r>
              <a:rPr lang="pl-PL" sz="2400" b="1" u="sng" dirty="0">
                <a:solidFill>
                  <a:srgbClr val="FF0000"/>
                </a:solidFill>
              </a:rPr>
              <a:t>%</a:t>
            </a:r>
            <a:r>
              <a:rPr lang="pl-PL" dirty="0"/>
              <a:t> środków finansowych </a:t>
            </a:r>
            <a:r>
              <a:rPr lang="pl-PL" u="sng" dirty="0"/>
              <a:t>przeznaczonych na utworzenie/utrzymanie miejsc pracy w ramach </a:t>
            </a:r>
            <a:r>
              <a:rPr lang="pl-PL" u="sng" dirty="0" smtClean="0"/>
              <a:t>LSR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l-PL" dirty="0" smtClean="0"/>
              <a:t>PO </a:t>
            </a:r>
            <a:r>
              <a:rPr lang="pl-PL" dirty="0"/>
              <a:t>RYBY, dodatkowo nie wykorzysta co najmniej </a:t>
            </a:r>
            <a:r>
              <a:rPr lang="pl-PL" dirty="0" smtClean="0"/>
              <a:t>50</a:t>
            </a:r>
            <a:r>
              <a:rPr lang="pl-PL" dirty="0"/>
              <a:t>% środków finansowych przeznaczonych na utworzenie/utrzymanie miejsc pracy i utworzenie przedsiębiorstw w ramach LSR</a:t>
            </a:r>
          </a:p>
        </p:txBody>
      </p:sp>
    </p:spTree>
    <p:extLst>
      <p:ext uri="{BB962C8B-B14F-4D97-AF65-F5344CB8AC3E}">
        <p14:creationId xmlns:p14="http://schemas.microsoft.com/office/powerpoint/2010/main" val="21303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build="p"/>
      <p:bldP spid="14" grpId="0" build="p"/>
      <p:bldP spid="15" grpId="0" build="p"/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16</a:t>
            </a:fld>
            <a:endParaRPr lang="pl-PL"/>
          </a:p>
        </p:txBody>
      </p:sp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35025"/>
              </p:ext>
            </p:extLst>
          </p:nvPr>
        </p:nvGraphicFramePr>
        <p:xfrm>
          <a:off x="250943" y="862036"/>
          <a:ext cx="767715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Worksheet" r:id="rId6" imgW="7677285" imgH="2038260" progId="Excel.Sheet.8">
                  <p:embed/>
                </p:oleObj>
              </mc:Choice>
              <mc:Fallback>
                <p:oleObj name="Worksheet" r:id="rId6" imgW="7677285" imgH="20382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943" y="862036"/>
                        <a:ext cx="7677150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i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582490"/>
              </p:ext>
            </p:extLst>
          </p:nvPr>
        </p:nvGraphicFramePr>
        <p:xfrm>
          <a:off x="597751" y="3032028"/>
          <a:ext cx="823912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Worksheet" r:id="rId9" imgW="8239057" imgH="2038260" progId="Excel.Sheet.8">
                  <p:embed/>
                </p:oleObj>
              </mc:Choice>
              <mc:Fallback>
                <p:oleObj name="Worksheet" r:id="rId9" imgW="8239057" imgH="20382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7751" y="3032028"/>
                        <a:ext cx="823912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i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48635"/>
              </p:ext>
            </p:extLst>
          </p:nvPr>
        </p:nvGraphicFramePr>
        <p:xfrm>
          <a:off x="3388934" y="5229318"/>
          <a:ext cx="609600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Worksheet" r:id="rId12" imgW="6096000" imgH="2038260" progId="Excel.Sheet.8">
                  <p:embed/>
                </p:oleObj>
              </mc:Choice>
              <mc:Fallback>
                <p:oleObj name="Worksheet" r:id="rId12" imgW="6096000" imgH="20382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88934" y="5229318"/>
                        <a:ext cx="6096000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7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sz="1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17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0" y="2677026"/>
            <a:ext cx="106918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DZIĘKUJĘ </a:t>
            </a:r>
          </a:p>
          <a:p>
            <a:pPr algn="ctr"/>
            <a:r>
              <a:rPr lang="pl-PL" sz="5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ZA </a:t>
            </a:r>
          </a:p>
          <a:p>
            <a:pPr algn="ctr"/>
            <a:r>
              <a:rPr lang="pl-PL" sz="5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UWAGĘ </a:t>
            </a:r>
            <a:endParaRPr lang="pl-PL" sz="54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479132" y="1082842"/>
            <a:ext cx="97335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>
                <a:solidFill>
                  <a:srgbClr val="0000FF"/>
                </a:solidFill>
                <a:latin typeface="Arial Black" panose="020B0A04020102020204" pitchFamily="34" charset="0"/>
              </a:rPr>
              <a:t>P</a:t>
            </a:r>
            <a:r>
              <a:rPr lang="pl-PL" sz="30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ismem </a:t>
            </a:r>
            <a:r>
              <a:rPr lang="pl-PL" sz="2500" b="1" i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(ROW.wrt.513.1.2018)</a:t>
            </a:r>
            <a:r>
              <a:rPr lang="pl-PL" sz="30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z </a:t>
            </a:r>
            <a:r>
              <a:rPr lang="pl-PL" sz="3000" b="1" dirty="0">
                <a:solidFill>
                  <a:srgbClr val="0000FF"/>
                </a:solidFill>
                <a:latin typeface="Arial Black" panose="020B0A04020102020204" pitchFamily="34" charset="0"/>
              </a:rPr>
              <a:t>dnia 18.01.2019 </a:t>
            </a:r>
            <a:r>
              <a:rPr lang="pl-PL" sz="30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MRiRW </a:t>
            </a:r>
          </a:p>
          <a:p>
            <a:pPr algn="just"/>
            <a:endParaRPr lang="pl-PL" sz="3200" dirty="0" smtClean="0"/>
          </a:p>
          <a:p>
            <a:pPr algn="just"/>
            <a:r>
              <a:rPr lang="pl-PL" sz="3200" dirty="0" smtClean="0"/>
              <a:t>Poinformowało Marszałków Województw o uzgodnieniu </a:t>
            </a:r>
            <a:r>
              <a:rPr lang="pl-PL" sz="3200" dirty="0"/>
              <a:t>projektu aneksu do umowy o warunkach i </a:t>
            </a:r>
            <a:r>
              <a:rPr lang="pl-PL" sz="3200" dirty="0" smtClean="0"/>
              <a:t>sposobie realizacji </a:t>
            </a:r>
            <a:r>
              <a:rPr lang="pl-PL" sz="3200" dirty="0"/>
              <a:t>strategii rozwoju lokalnego kierowanego przez społeczność, </a:t>
            </a:r>
            <a:r>
              <a:rPr lang="pl-PL" sz="3200" dirty="0" smtClean="0"/>
              <a:t>jednocześnie w załączeniu </a:t>
            </a:r>
            <a:r>
              <a:rPr lang="pl-PL" sz="3200" dirty="0"/>
              <a:t>przekazano </a:t>
            </a:r>
            <a:r>
              <a:rPr lang="pl-PL" sz="3200" dirty="0" smtClean="0"/>
              <a:t>jego wzór z  </a:t>
            </a:r>
            <a:r>
              <a:rPr lang="pl-PL" sz="3200" dirty="0"/>
              <a:t>prośbą o niezwłoczne zawiadomienie </a:t>
            </a:r>
            <a:r>
              <a:rPr lang="pl-PL" sz="3200" dirty="0" smtClean="0"/>
              <a:t>wszystkich lokalnych </a:t>
            </a:r>
            <a:r>
              <a:rPr lang="pl-PL" sz="3200" dirty="0"/>
              <a:t>grup działania (LGD) o możliwości podpisania tego aneksu</a:t>
            </a:r>
            <a:r>
              <a:rPr lang="pl-PL" sz="3200" dirty="0" smtClean="0"/>
              <a:t>.</a:t>
            </a:r>
          </a:p>
          <a:p>
            <a:pPr algn="just"/>
            <a:endParaRPr lang="pl-PL" sz="30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78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79132" y="1094874"/>
            <a:ext cx="9733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Wprowadzone aneksem zmiany do Umowy Ramowej stanowią swoiste 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2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75119" y="5229732"/>
            <a:ext cx="97335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dla Lokalnych Grup Działania, które przy zachowaniu dotychczasowych zapisów mogły mieć problem z realizacją </a:t>
            </a:r>
          </a:p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„Pierwszego Kamienia” 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485" y="1938345"/>
            <a:ext cx="4536031" cy="340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8758" y="2045362"/>
            <a:ext cx="992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0000FF"/>
              </a:buClr>
            </a:pPr>
            <a:r>
              <a:rPr lang="pl-PL" dirty="0" smtClean="0">
                <a:latin typeface="Arial Black" panose="020B0A04020102020204" pitchFamily="34" charset="0"/>
              </a:rPr>
              <a:t>1. </a:t>
            </a:r>
            <a:r>
              <a:rPr lang="pl-PL" b="1" dirty="0" smtClean="0">
                <a:latin typeface="Arial Black" panose="020B0A04020102020204" pitchFamily="34" charset="0"/>
              </a:rPr>
              <a:t>Jeżeli </a:t>
            </a:r>
            <a:r>
              <a:rPr lang="pl-PL" b="1" dirty="0">
                <a:latin typeface="Arial Black" panose="020B0A04020102020204" pitchFamily="34" charset="0"/>
              </a:rPr>
              <a:t>do 31 grudnia 2018 roku LGD</a:t>
            </a:r>
            <a:r>
              <a:rPr lang="pl-PL" dirty="0" smtClean="0"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3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79132" y="1094874"/>
            <a:ext cx="9733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Zmiany w § 8 Umowy Ramowej dot. rozliczenia pierwszego kamienia 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45958" y="2679012"/>
            <a:ext cx="9462711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l-PL" sz="2400" b="1" u="sng" dirty="0" smtClean="0">
                <a:solidFill>
                  <a:srgbClr val="FF0000"/>
                </a:solidFill>
              </a:rPr>
              <a:t>40</a:t>
            </a:r>
            <a:r>
              <a:rPr lang="pl-PL" sz="2400" b="1" u="sng" dirty="0">
                <a:solidFill>
                  <a:srgbClr val="FF0000"/>
                </a:solidFill>
              </a:rPr>
              <a:t>%</a:t>
            </a:r>
            <a:r>
              <a:rPr lang="pl-PL" dirty="0"/>
              <a:t> poziomu każdego ze wskaźników produktu </a:t>
            </a:r>
            <a:r>
              <a:rPr lang="pl-PL" b="1" dirty="0" smtClean="0"/>
              <a:t>oraz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l-PL" sz="2400" b="1" u="sng" dirty="0" smtClean="0">
                <a:solidFill>
                  <a:srgbClr val="FF0000"/>
                </a:solidFill>
              </a:rPr>
              <a:t>60</a:t>
            </a:r>
            <a:r>
              <a:rPr lang="pl-PL" sz="2400" b="1" u="sng" dirty="0">
                <a:solidFill>
                  <a:srgbClr val="FF0000"/>
                </a:solidFill>
              </a:rPr>
              <a:t>%</a:t>
            </a:r>
            <a:r>
              <a:rPr lang="pl-PL" dirty="0"/>
              <a:t> średniego poziomu realizacji wszystkich wskaźników produktu obliczonego jako stosunek </a:t>
            </a:r>
            <a:r>
              <a:rPr lang="pl-PL" dirty="0" smtClean="0"/>
              <a:t>  sumy </a:t>
            </a:r>
            <a:r>
              <a:rPr lang="pl-PL" dirty="0"/>
              <a:t>poziomów realizacji każdego ze wskaźników produktu do liczby wskaźników produktu, </a:t>
            </a:r>
            <a:r>
              <a:rPr lang="pl-PL" dirty="0" smtClean="0"/>
              <a:t>przy </a:t>
            </a:r>
            <a:r>
              <a:rPr lang="pl-PL" dirty="0"/>
              <a:t>czym do wyliczenia średniego poziomu realizacji wszystkich wskaźników produktu </a:t>
            </a:r>
            <a:r>
              <a:rPr lang="pl-PL" dirty="0" smtClean="0"/>
              <a:t>poziom </a:t>
            </a:r>
            <a:r>
              <a:rPr lang="pl-PL" dirty="0"/>
              <a:t>wskaźników przewyższający wartość 100% przyjmuje się jako poziom 100%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01579" y="2342146"/>
            <a:ext cx="960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pl-PL" b="1" dirty="0">
                <a:solidFill>
                  <a:srgbClr val="FF0000"/>
                </a:solidFill>
              </a:rPr>
              <a:t>nie osiągnie co najmniej: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97563" y="4287256"/>
            <a:ext cx="9607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 startAt="2"/>
            </a:pPr>
            <a:r>
              <a:rPr lang="pl-PL" b="1" dirty="0">
                <a:solidFill>
                  <a:srgbClr val="FF0000"/>
                </a:solidFill>
              </a:rPr>
              <a:t>nie wykorzysta</a:t>
            </a:r>
            <a:r>
              <a:rPr lang="pl-PL" b="1" dirty="0"/>
              <a:t> co najmniej </a:t>
            </a:r>
            <a:r>
              <a:rPr lang="pl-PL" sz="2400" b="1" u="sng" dirty="0" smtClean="0">
                <a:solidFill>
                  <a:srgbClr val="FF0000"/>
                </a:solidFill>
              </a:rPr>
              <a:t>60%</a:t>
            </a:r>
            <a:r>
              <a:rPr lang="pl-PL" b="1" dirty="0" smtClean="0"/>
              <a:t> </a:t>
            </a:r>
            <a:r>
              <a:rPr lang="pl-PL" b="1" dirty="0"/>
              <a:t>środków finansowych przeznaczonych na wsparcie realizacji operacji w ramach LSR w latach 2016-2018, a w przypadku, gdy LSR przewiduje finansowanie w ramach</a:t>
            </a:r>
            <a:r>
              <a:rPr lang="pl-PL" b="1" dirty="0" smtClean="0"/>
              <a:t>: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741944" y="5105394"/>
            <a:ext cx="946271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l-PL" dirty="0"/>
              <a:t>PROW, </a:t>
            </a:r>
            <a:r>
              <a:rPr lang="pl-PL" b="1" dirty="0">
                <a:solidFill>
                  <a:srgbClr val="FF0000"/>
                </a:solidFill>
              </a:rPr>
              <a:t>dodatkowo nie wykorzysta co najmniej </a:t>
            </a:r>
            <a:r>
              <a:rPr lang="pl-PL" sz="2400" b="1" u="sng" dirty="0">
                <a:solidFill>
                  <a:srgbClr val="FF0000"/>
                </a:solidFill>
              </a:rPr>
              <a:t>20%</a:t>
            </a:r>
            <a:r>
              <a:rPr lang="pl-PL" dirty="0"/>
              <a:t> środków finansowych </a:t>
            </a:r>
            <a:r>
              <a:rPr lang="pl-PL" u="sng" dirty="0"/>
              <a:t>przeznaczonych na utworzenie/utrzymanie miejsc pracy w ramach </a:t>
            </a:r>
            <a:r>
              <a:rPr lang="pl-PL" u="sng" dirty="0" smtClean="0"/>
              <a:t>LSR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pl-PL" dirty="0" smtClean="0"/>
              <a:t>PO </a:t>
            </a:r>
            <a:r>
              <a:rPr lang="pl-PL" dirty="0"/>
              <a:t>RYBY, dodatkowo nie wykorzysta co najmniej 20% środków finansowych przeznaczonych na utworzenie/utrzymanie miejsc pracy i utworzenie przedsiębiorstw w ramach LSR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593547" y="6605355"/>
            <a:ext cx="9607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Arial Black" panose="020B0A04020102020204" pitchFamily="34" charset="0"/>
              </a:rPr>
              <a:t>kwota określona w § 4 ust. 1 umowy w ramach danego funduszu </a:t>
            </a:r>
            <a:r>
              <a:rPr lang="pl-PL" dirty="0">
                <a:solidFill>
                  <a:srgbClr val="FF0000"/>
                </a:solidFill>
                <a:latin typeface="Arial Black" panose="020B0A04020102020204" pitchFamily="34" charset="0"/>
              </a:rPr>
              <a:t>ulega obniżeniu o 10 %</a:t>
            </a:r>
            <a:endParaRPr lang="pl-PL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  <p:bldP spid="10" grpId="0" build="p"/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252663" y="1744581"/>
            <a:ext cx="101305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WSZYSTKIE LOKALNE GRUPY DZIAŁANIA SPEŁNIŁY WARUNKI OKREŚLONE </a:t>
            </a:r>
          </a:p>
          <a:p>
            <a:pPr algn="ctr"/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 </a:t>
            </a:r>
            <a:r>
              <a:rPr lang="pl-PL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§ </a:t>
            </a:r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 ust. 1 pkt. 1) lit. a) b)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96" y="3690041"/>
            <a:ext cx="50800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5</a:t>
            </a:fld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441"/>
              </p:ext>
            </p:extLst>
          </p:nvPr>
        </p:nvGraphicFramePr>
        <p:xfrm>
          <a:off x="216568" y="902368"/>
          <a:ext cx="10022306" cy="6104330"/>
        </p:xfrm>
        <a:graphic>
          <a:graphicData uri="http://schemas.openxmlformats.org/drawingml/2006/table">
            <a:tbl>
              <a:tblPr/>
              <a:tblGrid>
                <a:gridCol w="2237874"/>
                <a:gridCol w="1034716"/>
                <a:gridCol w="818147"/>
                <a:gridCol w="1720516"/>
                <a:gridCol w="1900990"/>
                <a:gridCol w="2310063"/>
              </a:tblGrid>
              <a:tr h="10862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 wskaźnika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osiągnięcia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I kamieniu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 wskaźnika 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dzień 31.12.2018 zrealizowano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(szt./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wskaźników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"I kamieniu milowym" -</a:t>
                      </a:r>
                      <a:r>
                        <a:rPr lang="pl-PL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faktyczna średnia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wskaźników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"I kamieniu milowym"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zgodnie z założeniami aneksu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191,67%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225,00%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07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Wskaźnik nr. 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4624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WSKAŹNIKÓW 19.2.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Realizacja wszystkich na 100 % </a:t>
                      </a:r>
                      <a:b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daje wynik 100% * 15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Procentowa realizacja osiągniętych wskaźników - suma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4186,67%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1200,00%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990652"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Procentowa realizacja osiągniętych wskaźników odniesiona do 100% całej realizacji wskaźników.</a:t>
                      </a:r>
                      <a:b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Wyliczenia:</a:t>
                      </a:r>
                      <a:b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4186,67 % / 1500 % = 279,11 %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Procentowa realizacja osiągniętych wskaźników odniesiona do 100% całej realizacji wskaźników.</a:t>
                      </a:r>
                      <a:b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Sposób Wyliczenia:</a:t>
                      </a:r>
                      <a:b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4186,67 % / 15 </a:t>
                      </a:r>
                      <a:r>
                        <a:rPr lang="pl-PL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 </a:t>
                      </a:r>
                      <a:r>
                        <a:rPr lang="pl-P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279,11 %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279,11%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80,00%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  <p:sp>
        <p:nvSpPr>
          <p:cNvPr id="5" name="Strzałka w prawo 4"/>
          <p:cNvSpPr/>
          <p:nvPr/>
        </p:nvSpPr>
        <p:spPr>
          <a:xfrm rot="20927568">
            <a:off x="6188544" y="6475153"/>
            <a:ext cx="2160851" cy="825371"/>
          </a:xfrm>
          <a:prstGeom prst="rightArrow">
            <a:avLst/>
          </a:prstGeom>
          <a:gradFill>
            <a:gsLst>
              <a:gs pos="50000">
                <a:srgbClr val="0000FF"/>
              </a:gs>
              <a:gs pos="100000">
                <a:schemeClr val="tx1"/>
              </a:gs>
            </a:gsLst>
            <a:lin ang="10800000" scaled="1"/>
          </a:gradFill>
          <a:ln>
            <a:solidFill>
              <a:srgbClr val="0000FF"/>
            </a:solidFill>
          </a:ln>
          <a:effectLst>
            <a:outerShdw blurRad="127000" dist="317500" dir="5640000" sx="110000" sy="11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l-PL" sz="105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OSIĄGNIĘTY ŚREDNI POZIOM REALIZACJI</a:t>
            </a:r>
            <a:endParaRPr lang="pl-PL" sz="105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6299809" y="4728411"/>
            <a:ext cx="1251284" cy="794084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>
            <a:outerShdw blurRad="114300" dist="165100" dir="20160000" algn="bl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 rot="1289997">
            <a:off x="3072499" y="3702337"/>
            <a:ext cx="2967444" cy="504393"/>
          </a:xfrm>
          <a:prstGeom prst="rightArrow">
            <a:avLst/>
          </a:prstGeom>
          <a:gradFill>
            <a:gsLst>
              <a:gs pos="50000">
                <a:srgbClr val="FF0000"/>
              </a:gs>
              <a:gs pos="100000">
                <a:schemeClr val="tx1"/>
              </a:gs>
            </a:gsLst>
            <a:lin ang="10800000" scaled="1"/>
          </a:gradFill>
          <a:ln>
            <a:solidFill>
              <a:srgbClr val="FF0000"/>
            </a:solidFill>
          </a:ln>
          <a:effectLst>
            <a:outerShdw blurRad="127000" dist="317500" dir="5640000" sx="110000" sy="11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l-PL" sz="105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BRAK REALIZACJI WSKAŹNIKÓW</a:t>
            </a:r>
            <a:endParaRPr lang="pl-PL" sz="105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6</a:t>
            </a:fld>
            <a:endParaRPr lang="pl-PL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514176"/>
              </p:ext>
            </p:extLst>
          </p:nvPr>
        </p:nvGraphicFramePr>
        <p:xfrm>
          <a:off x="348915" y="902372"/>
          <a:ext cx="9938084" cy="6174787"/>
        </p:xfrm>
        <a:graphic>
          <a:graphicData uri="http://schemas.openxmlformats.org/drawingml/2006/table">
            <a:tbl>
              <a:tblPr/>
              <a:tblGrid>
                <a:gridCol w="2117559"/>
                <a:gridCol w="3838073"/>
                <a:gridCol w="3982452"/>
              </a:tblGrid>
              <a:tr h="4808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NAZWA LGD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% REALIZACJI WSKAŹNIKÓW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"I KAMIENIU MILOWYM" </a:t>
                      </a:r>
                      <a:r>
                        <a:rPr lang="pl-PL" sz="1100" b="1" i="0" u="sng" strike="noStrike" dirty="0" smtClean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ZGODNE </a:t>
                      </a:r>
                      <a:r>
                        <a:rPr lang="pl-PL" sz="1100" b="1" i="0" u="sng" strike="noStrike" dirty="0">
                          <a:solidFill>
                            <a:srgbClr val="0000FF"/>
                          </a:solidFill>
                          <a:effectLst/>
                          <a:latin typeface="Arial Black" panose="020B0A04020102020204" pitchFamily="34" charset="0"/>
                        </a:rPr>
                        <a:t>Z ZAŁOŻENIAMI ANEKSU</a:t>
                      </a:r>
                      <a:endParaRPr lang="pl-PL" sz="1100" b="1" i="0" u="none" strike="noStrike" dirty="0">
                        <a:solidFill>
                          <a:srgbClr val="0000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% REALIZACJI WSKAŹNIKÓW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 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"I KAMIENIU MILOWYM" - </a:t>
                      </a:r>
                      <a:r>
                        <a:rPr lang="pl-PL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FAKTYCZNA ŚREDNIA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Dorzecze Mleczki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188,38%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Kraina Nafty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173,66%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Liwocz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178,89%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Zielone Bieszczady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281,94%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Ziemia Przemyska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187,22%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Nasze Bieszczady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98,75%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255,00%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Partnerstwo dla Ziemi Niżańskiej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92,78%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120,15%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Rozwój Ziemi Lubaczowskiej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91,83%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96,83%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Kraina Sanu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91,67%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128,47%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 Sanu i Trzebośnicy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91,66%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110,71%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Siedlisko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91,66%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189,30%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Prowent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87,93%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90,15%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Eurogalicja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87,82%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94,23%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C.K. Podkarpacie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82,14%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82,14%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Pogórze Przemysko-Dynowskie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80,42%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121,49%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Partnerstwo 5 Gmin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279,11%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Tradycją w Nowoczesność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76,51%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275,00%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Dorzecze Wisłoka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75,93%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Lasovia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79,31%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Ziemia Łańcucka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74,35%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150,00%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Nowa Galicja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72,53%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85,03%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Ziemia Brzozowska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70,22%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114,99%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Lasowiacka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69,72%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87,09%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Czarnorzecko – Strzyżowska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69,69%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86,36%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9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Dolina Strugu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65,94%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66,30%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Trygon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63,16%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81,22%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7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479133" y="880102"/>
            <a:ext cx="973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SPEŁNIENIE WARUNKÓW § 8 ust. </a:t>
            </a:r>
            <a:r>
              <a:rPr lang="pl-PL" sz="28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1 pkt. 2)</a:t>
            </a:r>
            <a:endParaRPr lang="pl-PL" sz="28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53523"/>
              </p:ext>
            </p:extLst>
          </p:nvPr>
        </p:nvGraphicFramePr>
        <p:xfrm>
          <a:off x="479133" y="1552063"/>
          <a:ext cx="9733546" cy="509253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35343"/>
                <a:gridCol w="1641712"/>
                <a:gridCol w="1581466"/>
                <a:gridCol w="2033313"/>
                <a:gridCol w="1641712"/>
              </a:tblGrid>
              <a:tr h="5900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Nazwa LGD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Ogólna wysokość budżetu na operacje w ramach 19.2 PROW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2014-2020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Planowany w LSR budżet na lata 2016-2018 na operacje w ramach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19.2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Aktualna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dzień 31.12.2018 r. kwota pomocy przyznanej w ramach zawartych umów na operacje w ramach 19.2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wykonania 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budżetu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 31.12.2018 r.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ZIELONE BIESZCZADY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472 377,58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267%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PARTNERSTWO 5 GMIN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350 500,00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586 877,36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238%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PRZEMYSKA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860 000,00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017 384,76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216%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LIWOCZ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842 000,00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686 617,76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200%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ŁAŃCUCKA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6 300 000,00 zł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412 543,00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096 544,21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170%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KRAINA NAFTY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159 507,86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140%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POGÓRZE PRZEMYSKO DYNOWSKIE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318 000,00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201 090,68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127%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ZIEMIA BRZEZOWSKA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668 275,00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399 323,86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116%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CZARNORZECKO - STRZYŻOWSKA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888 285,00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339 320,48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116%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TRYGON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720 000,00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157 000,01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112%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DORZECZE MLECZKI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840 000,00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901 502,28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102%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 SANU I TRZEBOŚNICY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910 000,00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950 010,49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101%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4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NASZE BIESZCZADY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445 000,00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433 052,14 zł </a:t>
                      </a:r>
                    </a:p>
                  </a:txBody>
                  <a:tcPr marL="4524" marR="4524" marT="4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100%</a:t>
                      </a:r>
                    </a:p>
                  </a:txBody>
                  <a:tcPr marL="4524" marR="4524" marT="4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8</a:t>
            </a:fld>
            <a:endParaRPr lang="pl-PL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841285148"/>
              </p:ext>
            </p:extLst>
          </p:nvPr>
        </p:nvGraphicFramePr>
        <p:xfrm>
          <a:off x="144380" y="1010653"/>
          <a:ext cx="10323094" cy="599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1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2217</Words>
  <Application>Microsoft Office PowerPoint</Application>
  <PresentationFormat>Niestandardowy</PresentationFormat>
  <Paragraphs>604</Paragraphs>
  <Slides>18</Slides>
  <Notes>17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Wingdings</vt:lpstr>
      <vt:lpstr>office theme</vt:lpstr>
      <vt:lpstr>Worksheet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Cwynar Sławomir</dc:creator>
  <cp:lastModifiedBy>Bednarz Marek</cp:lastModifiedBy>
  <cp:revision>444</cp:revision>
  <dcterms:created xsi:type="dcterms:W3CDTF">2017-01-31T08:30:33Z</dcterms:created>
  <dcterms:modified xsi:type="dcterms:W3CDTF">2019-03-07T06:44:27Z</dcterms:modified>
</cp:coreProperties>
</file>